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9" r:id="rId9"/>
    <p:sldId id="267" r:id="rId10"/>
    <p:sldId id="270" r:id="rId11"/>
    <p:sldId id="264" r:id="rId12"/>
    <p:sldId id="265" r:id="rId13"/>
    <p:sldId id="266" r:id="rId14"/>
    <p:sldId id="268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D743-74DC-4523-B7D7-2391B0C9C30B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23F47-8A57-40A7-B224-B91C0CA4E0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D743-74DC-4523-B7D7-2391B0C9C30B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23F47-8A57-40A7-B224-B91C0CA4E0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D743-74DC-4523-B7D7-2391B0C9C30B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23F47-8A57-40A7-B224-B91C0CA4E0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D743-74DC-4523-B7D7-2391B0C9C30B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23F47-8A57-40A7-B224-B91C0CA4E0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D743-74DC-4523-B7D7-2391B0C9C30B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4D23F47-8A57-40A7-B224-B91C0CA4E0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D743-74DC-4523-B7D7-2391B0C9C30B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23F47-8A57-40A7-B224-B91C0CA4E0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D743-74DC-4523-B7D7-2391B0C9C30B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23F47-8A57-40A7-B224-B91C0CA4E0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D743-74DC-4523-B7D7-2391B0C9C30B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23F47-8A57-40A7-B224-B91C0CA4E0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D743-74DC-4523-B7D7-2391B0C9C30B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23F47-8A57-40A7-B224-B91C0CA4E0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D743-74DC-4523-B7D7-2391B0C9C30B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23F47-8A57-40A7-B224-B91C0CA4E0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D743-74DC-4523-B7D7-2391B0C9C30B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23F47-8A57-40A7-B224-B91C0CA4E0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6ED743-74DC-4523-B7D7-2391B0C9C30B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4D23F47-8A57-40A7-B224-B91C0CA4E0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files.school-collection.edu.ru/dlrstore/98e61649-723a-4228-a371-d58c8664efd6/%5bIS10IO_1_4-12%5d_%5bKI_06%5d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files.school-collection.edu.ru/dlrstore/76d1acbd-11b9-4f1a-a3a4-635bfb69aa60/Repin.Portret_Borodina.jpg" TargetMode="External"/><Relationship Id="rId3" Type="http://schemas.openxmlformats.org/officeDocument/2006/relationships/image" Target="../media/image17.jpeg"/><Relationship Id="rId7" Type="http://schemas.openxmlformats.org/officeDocument/2006/relationships/hyperlink" Target="http://files.school-collection.edu.ru/dlrstore/b59a4b1c-7bd7-c8aa-b337-5af795719dea/Borodin.htm" TargetMode="External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2.wav"/><Relationship Id="rId6" Type="http://schemas.openxmlformats.org/officeDocument/2006/relationships/image" Target="../media/image19.png"/><Relationship Id="rId11" Type="http://schemas.openxmlformats.org/officeDocument/2006/relationships/hyperlink" Target="http://files.school-collection.edu.ru/dlrstore/d349a31e-6068-4543-b3f7-2474f75a8c6c/bogatyrskaya_melodiya.jpg" TargetMode="External"/><Relationship Id="rId5" Type="http://schemas.openxmlformats.org/officeDocument/2006/relationships/image" Target="../media/image18.png"/><Relationship Id="rId10" Type="http://schemas.openxmlformats.org/officeDocument/2006/relationships/hyperlink" Target="http://files.school-collection.edu.ru/dlrstore/07dfbe15-1461-6f75-75d6-cfeeb4192a36/Borodin.Simfonia_Bogatirskaya.01.Allegro.mp3" TargetMode="External"/><Relationship Id="rId4" Type="http://schemas.microsoft.com/office/2007/relationships/media" Target="../media/media2.wav"/><Relationship Id="rId9" Type="http://schemas.openxmlformats.org/officeDocument/2006/relationships/hyperlink" Target="http://school-collection.edu.ru/catalog/res/2b6ff10b-8474-4951-8251-f8e39b0fe07b/?interface=pupil&amp;class=47&amp;subject=3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files.school-collection.edu.ru/dlrstore/80c99285-59ac-4e93-bec3-7fd05ef3eedf/Vasnecov.Bogatiri.jp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hyperlink" Target="http://files.school-collection.edu.ru/dlrstore/f29fcecb-9847-44a5-865b-ec162c844b6e/3_2_5_1.htm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13.png"/><Relationship Id="rId5" Type="http://schemas.microsoft.com/office/2007/relationships/media" Target="../media/media3.mp3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nketer.ru/vote/WXLWeYlcgV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files.school-collection.edu.ru/dlrstore/7adfa885-02ef-4367-82ba-0dd3e47d9e19/Levitan.Zolotaya_osen_Slobodka.jpg" TargetMode="External"/><Relationship Id="rId13" Type="http://schemas.openxmlformats.org/officeDocument/2006/relationships/hyperlink" Target="http://files.school-collection.edu.ru/dlrstore/773990f8-c57f-421f-acfd-d437cdc02f1e/Myasoedov.Stradnaya_pora_Kostsy.jpg" TargetMode="External"/><Relationship Id="rId18" Type="http://schemas.openxmlformats.org/officeDocument/2006/relationships/hyperlink" Target="http://files.school-collection.edu.ru/dlrstore/7f0f6dbb-aef6-4386-ab6a-c60936f7dc7d/Shishkin.Korabelnaya_roscha.jpg" TargetMode="External"/><Relationship Id="rId3" Type="http://schemas.openxmlformats.org/officeDocument/2006/relationships/hyperlink" Target="http://files.school-collection.edu.ru/dlrstore/de1c5568-5ebb-4be7-9c7f-5971adf5d713/Vasnetsov.Bayan.jpg" TargetMode="External"/><Relationship Id="rId21" Type="http://schemas.openxmlformats.org/officeDocument/2006/relationships/hyperlink" Target="http://files.school-collection.edu.ru/dlrstore/76d1acbd-11b9-4f1a-a3a4-635bfb69aa60/Repin.Portret_Borodina.jpg" TargetMode="External"/><Relationship Id="rId7" Type="http://schemas.openxmlformats.org/officeDocument/2006/relationships/hyperlink" Target="http://files.school-collection.edu.ru/dlrstore/65ab0938-8dbd-458f-aac0-4185a1b3bcf4/Kuindzhi.Raduga.jpg" TargetMode="External"/><Relationship Id="rId12" Type="http://schemas.openxmlformats.org/officeDocument/2006/relationships/hyperlink" Target="http://files.school-collection.edu.ru/dlrstore/593c077a-b654-40c3-9666-454980c59b0e/Savrasov.Rannyaya_vesna.jpg" TargetMode="External"/><Relationship Id="rId17" Type="http://schemas.openxmlformats.org/officeDocument/2006/relationships/hyperlink" Target="http://files.school-collection.edu.ru/dlrstore/b3ff52a6-ecae-4eca-9866-a7c62d9efdee/Shishkin.Duby.jpg" TargetMode="External"/><Relationship Id="rId2" Type="http://schemas.openxmlformats.org/officeDocument/2006/relationships/hyperlink" Target="http://school-collection.edu.ru/" TargetMode="External"/><Relationship Id="rId16" Type="http://schemas.openxmlformats.org/officeDocument/2006/relationships/hyperlink" Target="http://files.school-collection.edu.ru/dlrstore/99d78d8a-0a13-4c4c-9c5a-067d4d626d1d/Surikov.Pokorenie_Sibiri_Ermakom.jpg" TargetMode="External"/><Relationship Id="rId20" Type="http://schemas.openxmlformats.org/officeDocument/2006/relationships/hyperlink" Target="http://files.school-collection.edu.ru/dlrstore/e72c686b-5092-4b1e-abcd-040e535f2245/00009006_b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iles.school-collection.edu.ru/dlrstore/e152d503-26d8-40e2-ab48-dc91f52bc2db/Vrubel.Bogatyr.jpg" TargetMode="External"/><Relationship Id="rId11" Type="http://schemas.openxmlformats.org/officeDocument/2006/relationships/hyperlink" Target="http://files.school-collection.edu.ru/dlrstore/6108b189-c4e6-459b-afe8-65c59ecb1fed/Polenov.Zarosshiy_prud.jpg" TargetMode="External"/><Relationship Id="rId5" Type="http://schemas.openxmlformats.org/officeDocument/2006/relationships/hyperlink" Target="http://files.school-collection.edu.ru/dlrstore/b8e84cdf-7a0e-4661-a184-7c8860465abf/Vereschagin.Shipka-Sheynovo.jpg" TargetMode="External"/><Relationship Id="rId15" Type="http://schemas.openxmlformats.org/officeDocument/2006/relationships/hyperlink" Target="http://files.school-collection.edu.ru/dlrstore/cd67667a-082c-4425-a909-602bf59e9727/Surikov.Perekhod_Suvorova_cherez_Alpy.jpg" TargetMode="External"/><Relationship Id="rId10" Type="http://schemas.openxmlformats.org/officeDocument/2006/relationships/hyperlink" Target="http://files.school-collection.edu.ru/dlrstore/882161c1-0d90-4354-a0b8-c48bd67e5722/Levitan.Ozero.jpg" TargetMode="External"/><Relationship Id="rId19" Type="http://schemas.openxmlformats.org/officeDocument/2006/relationships/hyperlink" Target="http://files.school-collection.edu.ru/dlrstore/e5ebcdb0-f684-4410-8815-5c82c33b0633/%5bIS6IR_4-15%5d_%5bPD_01%5d.html" TargetMode="External"/><Relationship Id="rId4" Type="http://schemas.openxmlformats.org/officeDocument/2006/relationships/hyperlink" Target="http://files.school-collection.edu.ru/dlrstore/232a5c53-7a1b-418e-9c5f-5b724c952107/Vasnetsov.Boy_skifov_so_slavyanami.jpg" TargetMode="External"/><Relationship Id="rId9" Type="http://schemas.openxmlformats.org/officeDocument/2006/relationships/hyperlink" Target="http://files.school-collection.edu.ru/dlrstore/779c290d-9682-45a3-85b7-238629e12ef6/Levitan.Sumerki_Luna.jpg" TargetMode="External"/><Relationship Id="rId14" Type="http://schemas.openxmlformats.org/officeDocument/2006/relationships/hyperlink" Target="http://files.school-collection.edu.ru/dlrstore/1fa4ebb2-e255-4f65-abc5-3296f8ca023e/Savrasov.Raduga.jpg" TargetMode="External"/><Relationship Id="rId22" Type="http://schemas.openxmlformats.org/officeDocument/2006/relationships/hyperlink" Target="http://files.school-collection.edu.ru/dlrstore/80c99285-59ac-4e93-bec3-7fd05ef3eedf/Vasnecov.Bogatiri.jp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files.school-collection.edu.ru/dlrstore/f29fcecb-9847-44a5-865b-ec162c844b6e/3_2_5_1.htm" TargetMode="External"/><Relationship Id="rId3" Type="http://schemas.openxmlformats.org/officeDocument/2006/relationships/hyperlink" Target="http://files.school-collection.edu.ru/dlrstore/07dfbe15-1461-6f75-75d6-cfeeb4192a36/Borodin.Simfonia_Bogatirskaya.01.Allegro.mp3" TargetMode="External"/><Relationship Id="rId7" Type="http://schemas.openxmlformats.org/officeDocument/2006/relationships/hyperlink" Target="http://files.school-collection.edu.ru/dlrstore/d349a31e-6068-4543-b3f7-2474f75a8c6c/bogatyrskaya_melodiya.jpg" TargetMode="External"/><Relationship Id="rId12" Type="http://schemas.openxmlformats.org/officeDocument/2006/relationships/hyperlink" Target="http://images.yandex.ru/yandsearch?p=33&amp;text=%D1%81%D1%8B%D0%BD%D1%8B%20%D0%BF%D0%BE%D0%BB%D0%BA%D0%BE%D0%B2&amp;img_url=img59.imageshack.us/img59/9159/32ch5.jpg&amp;rpt=simage" TargetMode="External"/><Relationship Id="rId2" Type="http://schemas.openxmlformats.org/officeDocument/2006/relationships/hyperlink" Target="http://files.school-collection.edu.ru/dlrstore/c331ae38-e1a5-4a3f-9c02-883ad4f5a80a/%5bIS10IO_1_4-12%5d_%5bMU_05%5d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iles.school-collection.edu.ru/dlrstore/b59a4b1c-7bd7-c8aa-b337-5af795719dea/Borodin.htm" TargetMode="External"/><Relationship Id="rId11" Type="http://schemas.openxmlformats.org/officeDocument/2006/relationships/hyperlink" Target="http://images.yandex.ru/yandsearch?p=1&amp;text=%D1%81%D1%8B%D0%BD%D1%8B%20%D0%BF%D0%BE%D0%BB%D0%BA%D0%BE%D0%B2&amp;img_url=www.museum.ru/imgB.asp?51491&amp;rpt=simage" TargetMode="External"/><Relationship Id="rId5" Type="http://schemas.openxmlformats.org/officeDocument/2006/relationships/hyperlink" Target="http://files.school-collection.edu.ru/dlrstore/98e61649-723a-4228-a371-d58c8664efd6/%5bIS10IO_1_4-12%5d_%5bKI_06%5d.html" TargetMode="External"/><Relationship Id="rId10" Type="http://schemas.openxmlformats.org/officeDocument/2006/relationships/hyperlink" Target="http://ru.wikipedia.org/wiki/%D0%A1%D1%8B%D0%BD_%D0%BF%D0%BE%D0%BB%D0%BA%D0%B0" TargetMode="External"/><Relationship Id="rId4" Type="http://schemas.openxmlformats.org/officeDocument/2006/relationships/hyperlink" Target="http://files.school-collection.edu.ru/dlrstore/5d332ef5-ebba-4fe2-b94a-2c531b49430b/Korin_biogr.htm" TargetMode="External"/><Relationship Id="rId9" Type="http://schemas.openxmlformats.org/officeDocument/2006/relationships/hyperlink" Target="http://school-collection.edu.ru/catalog/res/2b6ff10b-8474-4951-8251-f8e39b0fe07b/?interface=pupil&amp;class=47&amp;subject=33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iles.school-collection.edu.ru/dlrstore/cd67667a-082c-4425-a909-602bf59e9727/Surikov.Perekhod_Suvorova_cherez_Alpy.jpg" TargetMode="External"/><Relationship Id="rId4" Type="http://schemas.openxmlformats.org/officeDocument/2006/relationships/hyperlink" Target="http://files.school-collection.edu.ru/dlrstore/e152d503-26d8-40e2-ab48-dc91f52bc2db/Vrubel.Bogatyr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hyperlink" Target="https://docs.google.com/drawings/d/1_IvP6HqNwYYC4WsKNj4pRnbXxU8lOluca51hU2YGUxc/edi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files.school-collection.edu.ru/dlrstore/c331ae38-e1a5-4a3f-9c02-883ad4f5a80a/%5bIS10IO_1_4-12%5d_%5bMU_05%5d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13.png"/><Relationship Id="rId5" Type="http://schemas.microsoft.com/office/2007/relationships/media" Target="../media/media1.mp3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iles.school-collection.edu.ru/dlrstore/e72c686b-5092-4b1e-abcd-040e535f2245/00009006_b.jpg" TargetMode="External"/><Relationship Id="rId5" Type="http://schemas.openxmlformats.org/officeDocument/2006/relationships/hyperlink" Target="http://files.school-collection.edu.ru/dlrstore/e5ebcdb0-f684-4410-8815-5c82c33b0633/%5bIS6IR_4-15%5d_%5bPD_01%5d.html" TargetMode="External"/><Relationship Id="rId4" Type="http://schemas.openxmlformats.org/officeDocument/2006/relationships/hyperlink" Target="http://files.school-collection.edu.ru/dlrstore/5d332ef5-ebba-4fe2-b94a-2c531b49430b/Korin_biogr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254"/>
            <a:ext cx="8964488" cy="6662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062029"/>
            <a:ext cx="7416824" cy="1142835"/>
          </a:xfrm>
        </p:spPr>
        <p:txBody>
          <a:bodyPr>
            <a:normAutofit/>
          </a:bodyPr>
          <a:lstStyle/>
          <a:p>
            <a:r>
              <a:rPr lang="ru-RU" sz="3600" cap="none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«О подвигах, о доблести, о славе…»</a:t>
            </a:r>
            <a:endParaRPr lang="ru-RU" sz="3600" cap="none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5445224"/>
            <a:ext cx="3744416" cy="86409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lvl="1" algn="l"/>
            <a:r>
              <a:rPr lang="ru-RU" sz="1600" dirty="0" err="1" smtClean="0"/>
              <a:t>Просвирнина</a:t>
            </a:r>
            <a:r>
              <a:rPr lang="ru-RU" sz="1600" dirty="0" smtClean="0"/>
              <a:t> Ольга Сергеевна, учитель музыки МБОУ СОШ №13</a:t>
            </a:r>
          </a:p>
          <a:p>
            <a:pPr lvl="1" algn="l"/>
            <a:r>
              <a:rPr lang="ru-RU" sz="1600" dirty="0"/>
              <a:t>г</a:t>
            </a:r>
            <a:r>
              <a:rPr lang="ru-RU" sz="1600" dirty="0" smtClean="0"/>
              <a:t>. Балаково Саратовской области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763688" y="3501008"/>
            <a:ext cx="489654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Презентация к уроку музыки, 5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7375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Сергей Эйзенштейн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ea typeface="Times New Roman"/>
              </a:rPr>
              <a:t>Видеофрагмент</a:t>
            </a:r>
            <a:r>
              <a:rPr lang="ru-RU" dirty="0">
                <a:ea typeface="Times New Roman"/>
              </a:rPr>
              <a:t>: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u="sng" dirty="0">
                <a:solidFill>
                  <a:srgbClr val="0000FF"/>
                </a:solidFill>
                <a:ea typeface="Times New Roman"/>
                <a:hlinkClick r:id="rId2"/>
              </a:rPr>
              <a:t>из к/ф "Александр Невский"</a:t>
            </a:r>
            <a:r>
              <a:rPr lang="ru-RU" dirty="0">
                <a:ea typeface="Times New Roman"/>
              </a:rPr>
              <a:t> (N 165104</a:t>
            </a:r>
            <a:r>
              <a:rPr lang="ru-RU" dirty="0" smtClean="0">
                <a:ea typeface="Times New Roman"/>
              </a:rPr>
              <a:t>)</a:t>
            </a:r>
          </a:p>
          <a:p>
            <a:pPr indent="0" algn="just">
              <a:spcAft>
                <a:spcPts val="0"/>
              </a:spcAft>
              <a:buNone/>
            </a:pPr>
            <a:endParaRPr lang="ru-RU" dirty="0">
              <a:ea typeface="Times New Roman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24944"/>
            <a:ext cx="2160240" cy="324036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703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Александр Порфирьевич  Бородин</a:t>
            </a:r>
            <a:br>
              <a:rPr lang="ru-RU" sz="3200" dirty="0" smtClean="0"/>
            </a:br>
            <a:r>
              <a:rPr lang="ru-RU" sz="3200" dirty="0" smtClean="0"/>
              <a:t>симфония №2 часть1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3056" y="2784347"/>
            <a:ext cx="2367179" cy="3763963"/>
          </a:xfrm>
          <a:ln w="19050">
            <a:solidFill>
              <a:schemeClr val="accent3">
                <a:lumMod val="50000"/>
              </a:schemeClr>
            </a:solidFill>
          </a:ln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11560" y="3861048"/>
            <a:ext cx="788389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0179" y="3205669"/>
            <a:ext cx="2144029" cy="303264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700808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dirty="0">
                <a:solidFill>
                  <a:srgbClr val="17365D"/>
                </a:solidFill>
                <a:ea typeface="Times New Roman"/>
              </a:rPr>
              <a:t>Текст/Текст с </a:t>
            </a:r>
            <a:r>
              <a:rPr lang="ru-RU" dirty="0" smtClean="0">
                <a:solidFill>
                  <a:srgbClr val="17365D"/>
                </a:solidFill>
                <a:ea typeface="Times New Roman"/>
              </a:rPr>
              <a:t>иллюстрациями:</a:t>
            </a:r>
            <a:endParaRPr lang="ru-RU" dirty="0">
              <a:ea typeface="Times New Roman"/>
            </a:endParaRPr>
          </a:p>
          <a:p>
            <a:pPr indent="228600" algn="just"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ea typeface="Times New Roman"/>
                <a:hlinkClick r:id="rId7"/>
              </a:rPr>
              <a:t>Бородин А.П. Биография</a:t>
            </a:r>
            <a:r>
              <a:rPr lang="ru-RU" dirty="0">
                <a:ea typeface="Times New Roman"/>
              </a:rPr>
              <a:t> (N 22759)</a:t>
            </a:r>
          </a:p>
          <a:p>
            <a:pPr indent="228600" algn="just"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ea typeface="Times New Roman"/>
                <a:hlinkClick r:id="rId8"/>
              </a:rPr>
              <a:t>Портрет А.П. Бородина</a:t>
            </a:r>
            <a:r>
              <a:rPr lang="ru-RU" dirty="0">
                <a:ea typeface="Times New Roman"/>
              </a:rPr>
              <a:t> (N 160106)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1700809"/>
            <a:ext cx="4320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1400" dirty="0" err="1">
                <a:ea typeface="Times New Roman"/>
              </a:rPr>
              <a:t>Видеотренажер</a:t>
            </a:r>
            <a:r>
              <a:rPr lang="ru-RU" sz="1400" dirty="0">
                <a:ea typeface="Times New Roman"/>
              </a:rPr>
              <a:t>:	</a:t>
            </a:r>
          </a:p>
          <a:p>
            <a:pPr indent="228600" algn="just">
              <a:spcAft>
                <a:spcPts val="0"/>
              </a:spcAft>
            </a:pPr>
            <a:r>
              <a:rPr lang="ru-RU" sz="1400" u="sng" dirty="0">
                <a:solidFill>
                  <a:srgbClr val="0000FF"/>
                </a:solidFill>
                <a:ea typeface="Times New Roman"/>
                <a:hlinkClick r:id="rId9"/>
              </a:rPr>
              <a:t>"Богатырская" А. Бородин. </a:t>
            </a:r>
            <a:r>
              <a:rPr lang="ru-RU" sz="1400" u="sng" dirty="0" err="1">
                <a:solidFill>
                  <a:srgbClr val="0000FF"/>
                </a:solidFill>
                <a:ea typeface="Times New Roman"/>
                <a:hlinkClick r:id="rId9"/>
              </a:rPr>
              <a:t>Видеотренажёр</a:t>
            </a:r>
            <a:r>
              <a:rPr lang="ru-RU" sz="1400" dirty="0">
                <a:ea typeface="Times New Roman"/>
              </a:rPr>
              <a:t> (N 206213)</a:t>
            </a:r>
          </a:p>
          <a:p>
            <a:pPr indent="228600" algn="just">
              <a:spcAft>
                <a:spcPts val="0"/>
              </a:spcAft>
            </a:pPr>
            <a:r>
              <a:rPr lang="ru-RU" sz="1400" dirty="0" err="1">
                <a:ea typeface="Times New Roman"/>
              </a:rPr>
              <a:t>Аудиофрагмент</a:t>
            </a:r>
            <a:r>
              <a:rPr lang="ru-RU" sz="1400" dirty="0">
                <a:ea typeface="Times New Roman"/>
              </a:rPr>
              <a:t>:</a:t>
            </a:r>
          </a:p>
          <a:p>
            <a:pPr indent="228600" algn="just">
              <a:spcAft>
                <a:spcPts val="0"/>
              </a:spcAft>
            </a:pPr>
            <a:r>
              <a:rPr lang="ru-RU" sz="1400" u="sng" dirty="0">
                <a:solidFill>
                  <a:srgbClr val="0000FF"/>
                </a:solidFill>
                <a:ea typeface="Times New Roman"/>
                <a:hlinkClick r:id="rId10"/>
              </a:rPr>
              <a:t>Симфония N 2 си минор "Богатырская". </a:t>
            </a:r>
            <a:r>
              <a:rPr lang="ru-RU" sz="1400" u="sng" dirty="0" err="1">
                <a:solidFill>
                  <a:srgbClr val="0000FF"/>
                </a:solidFill>
                <a:ea typeface="Times New Roman"/>
                <a:hlinkClick r:id="rId10"/>
              </a:rPr>
              <a:t>Allegro</a:t>
            </a:r>
            <a:r>
              <a:rPr lang="ru-RU" sz="1400" u="sng" dirty="0">
                <a:solidFill>
                  <a:srgbClr val="0000FF"/>
                </a:solidFill>
                <a:ea typeface="Times New Roman"/>
                <a:hlinkClick r:id="rId10"/>
              </a:rPr>
              <a:t> 9.05</a:t>
            </a:r>
            <a:r>
              <a:rPr lang="ru-RU" sz="1400" dirty="0">
                <a:ea typeface="Times New Roman"/>
              </a:rPr>
              <a:t> (N 21347)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88224" y="4629328"/>
            <a:ext cx="2232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dirty="0">
                <a:ea typeface="Times New Roman"/>
              </a:rPr>
              <a:t>Текст/Текст с </a:t>
            </a:r>
            <a:r>
              <a:rPr lang="ru-RU" dirty="0" smtClean="0">
                <a:ea typeface="Times New Roman"/>
              </a:rPr>
              <a:t>иллюстрациями</a:t>
            </a:r>
            <a:endParaRPr lang="ru-RU" dirty="0">
              <a:ea typeface="Times New Roman"/>
            </a:endParaRPr>
          </a:p>
          <a:p>
            <a:pPr indent="228600" algn="just"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ea typeface="Times New Roman"/>
                <a:hlinkClick r:id="rId11"/>
              </a:rPr>
              <a:t>"Богатырская" А. Бородин. Ноты</a:t>
            </a:r>
            <a:r>
              <a:rPr lang="ru-RU" dirty="0">
                <a:ea typeface="Times New Roman"/>
              </a:rPr>
              <a:t> (N 206888)</a:t>
            </a:r>
          </a:p>
        </p:txBody>
      </p:sp>
    </p:spTree>
    <p:extLst>
      <p:ext uri="{BB962C8B-B14F-4D97-AF65-F5344CB8AC3E}">
        <p14:creationId xmlns:p14="http://schemas.microsoft.com/office/powerpoint/2010/main" xmlns="" val="97796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78621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Проблемный </a:t>
            </a:r>
            <a:r>
              <a:rPr lang="ru-RU" sz="3600" dirty="0"/>
              <a:t>вопрос:</a:t>
            </a:r>
            <a:br>
              <a:rPr lang="ru-RU" sz="3600" dirty="0"/>
            </a:br>
            <a:r>
              <a:rPr lang="ru-RU" sz="3100" dirty="0" smtClean="0"/>
              <a:t>Что </a:t>
            </a:r>
            <a:r>
              <a:rPr lang="ru-RU" sz="3100" dirty="0"/>
              <a:t>вдохновляет художников, композиторов, исполнителей обращаться к героическим образам и сюжетам прошлого? </a:t>
            </a:r>
            <a:br>
              <a:rPr lang="ru-RU" sz="3100" dirty="0"/>
            </a:br>
            <a:endParaRPr lang="ru-RU" sz="31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67744" y="2924944"/>
            <a:ext cx="5113540" cy="33292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204865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ea typeface="Times New Roman"/>
              </a:rPr>
              <a:t>Иллюстрации: </a:t>
            </a:r>
            <a:r>
              <a:rPr lang="ru-RU" u="sng" dirty="0" smtClean="0">
                <a:solidFill>
                  <a:srgbClr val="0000FF"/>
                </a:solidFill>
                <a:ea typeface="Times New Roman"/>
                <a:hlinkClick r:id="rId3"/>
              </a:rPr>
              <a:t>Богатыри</a:t>
            </a:r>
            <a:r>
              <a:rPr lang="ru-RU" dirty="0" smtClean="0">
                <a:ea typeface="Times New Roman"/>
              </a:rPr>
              <a:t> </a:t>
            </a:r>
            <a:r>
              <a:rPr lang="ru-RU" dirty="0">
                <a:ea typeface="Times New Roman"/>
              </a:rPr>
              <a:t>(N 109745)</a:t>
            </a:r>
          </a:p>
        </p:txBody>
      </p:sp>
    </p:spTree>
    <p:extLst>
      <p:ext uri="{BB962C8B-B14F-4D97-AF65-F5344CB8AC3E}">
        <p14:creationId xmlns:p14="http://schemas.microsoft.com/office/powerpoint/2010/main" xmlns="" val="19977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Парад </a:t>
            </a:r>
            <a:r>
              <a:rPr lang="ru-RU" dirty="0"/>
              <a:t>Победы 24 июня 1945 </a:t>
            </a:r>
            <a:r>
              <a:rPr lang="ru-RU" dirty="0" smtClean="0"/>
              <a:t>года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2442503"/>
            <a:ext cx="4166245" cy="3410961"/>
          </a:xfrm>
          <a:ln w="19050"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04248" y="4653136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 Спасских ворот Кремля выехал на белом коне маршал Г</a:t>
            </a:r>
            <a:r>
              <a:rPr lang="ru-RU" dirty="0" smtClean="0"/>
              <a:t>. Жуков</a:t>
            </a:r>
            <a:r>
              <a:rPr lang="ru-RU" dirty="0"/>
              <a:t>.</a:t>
            </a:r>
          </a:p>
        </p:txBody>
      </p:sp>
      <p:sp>
        <p:nvSpPr>
          <p:cNvPr id="6" name="Управляющая кнопка: звук 5">
            <a:hlinkClick r:id="" action="ppaction://noaction" highlightClick="1">
              <a:snd r:embed="rId4" name="applause.wav"/>
            </a:hlinkClick>
          </p:cNvPr>
          <p:cNvSpPr/>
          <p:nvPr/>
        </p:nvSpPr>
        <p:spPr>
          <a:xfrm>
            <a:off x="467544" y="5949280"/>
            <a:ext cx="792088" cy="576064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М.И._Глинка_-_Хор__(MusVid.net)_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50032" y="5962915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0032" y="1628801"/>
            <a:ext cx="6207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ea typeface="Times New Roman"/>
              </a:rPr>
              <a:t>Текст с иллюстрациями</a:t>
            </a:r>
          </a:p>
          <a:p>
            <a:pPr algn="just"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ea typeface="Times New Roman"/>
                <a:hlinkClick r:id="rId7"/>
              </a:rPr>
              <a:t>Жуков Георгий Константинович</a:t>
            </a:r>
            <a:r>
              <a:rPr lang="ru-RU" dirty="0">
                <a:ea typeface="Times New Roman"/>
              </a:rPr>
              <a:t> (N 142365)</a:t>
            </a:r>
          </a:p>
        </p:txBody>
      </p:sp>
    </p:spTree>
    <p:extLst>
      <p:ext uri="{BB962C8B-B14F-4D97-AF65-F5344CB8AC3E}">
        <p14:creationId xmlns:p14="http://schemas.microsoft.com/office/powerpoint/2010/main" xmlns="" val="416318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Сыны полков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254897" cy="389341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2736304" cy="390545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558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Проверка знаний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ea typeface="Times New Roman"/>
                <a:hlinkClick r:id="rId2"/>
              </a:rPr>
              <a:t>Тест «Знатоки </a:t>
            </a:r>
            <a:r>
              <a:rPr lang="ru-RU" dirty="0">
                <a:ea typeface="Times New Roman"/>
                <a:hlinkClick r:id="rId2"/>
              </a:rPr>
              <a:t>искусства»  </a:t>
            </a:r>
            <a:endParaRPr lang="ru-RU" dirty="0" smtClean="0"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dirty="0" smtClean="0"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b="1" dirty="0" smtClean="0">
                <a:ea typeface="Times New Roman"/>
              </a:rPr>
              <a:t>Домашнее задание: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dirty="0">
                <a:ea typeface="Times New Roman"/>
              </a:rPr>
              <a:t>Дома постарайтесь найти пословицы, поговорки, стихи о смелости и храбрости или сочинить свои.</a:t>
            </a:r>
          </a:p>
          <a:p>
            <a:pPr indent="0" algn="just">
              <a:spcAft>
                <a:spcPts val="0"/>
              </a:spcAft>
              <a:buNone/>
            </a:pPr>
            <a:endParaRPr lang="ru-RU" dirty="0" smtClean="0"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dirty="0"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555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850106"/>
          </a:xfrm>
        </p:spPr>
        <p:txBody>
          <a:bodyPr/>
          <a:lstStyle/>
          <a:p>
            <a:r>
              <a:rPr lang="ru-RU" dirty="0" smtClean="0"/>
              <a:t>Источники информации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19256" cy="5112608"/>
          </a:xfrm>
        </p:spPr>
        <p:txBody>
          <a:bodyPr>
            <a:noAutofit/>
          </a:bodyPr>
          <a:lstStyle/>
          <a:p>
            <a:pPr marL="0" lvl="0" indent="0" algn="just">
              <a:spcAft>
                <a:spcPts val="0"/>
              </a:spcAft>
              <a:buNone/>
              <a:tabLst>
                <a:tab pos="270510" algn="l"/>
              </a:tabLst>
            </a:pPr>
            <a:r>
              <a:rPr lang="ru-RU" sz="1000" dirty="0" smtClean="0">
                <a:ea typeface="Times New Roman"/>
              </a:rPr>
              <a:t>1. Большая </a:t>
            </a:r>
            <a:r>
              <a:rPr lang="ru-RU" sz="1000" dirty="0">
                <a:ea typeface="Times New Roman"/>
              </a:rPr>
              <a:t>энциклопедия Кирилла и </a:t>
            </a:r>
            <a:r>
              <a:rPr lang="ru-RU" sz="1000" dirty="0" err="1">
                <a:ea typeface="Times New Roman"/>
              </a:rPr>
              <a:t>Мефодия</a:t>
            </a:r>
            <a:r>
              <a:rPr lang="ru-RU" sz="1000" dirty="0">
                <a:ea typeface="Times New Roman"/>
              </a:rPr>
              <a:t>. </a:t>
            </a:r>
            <a:r>
              <a:rPr lang="en-US" sz="1000" dirty="0">
                <a:ea typeface="Times New Roman"/>
              </a:rPr>
              <a:t>Windows DVD</a:t>
            </a:r>
            <a:r>
              <a:rPr lang="ru-RU" sz="1000" dirty="0">
                <a:ea typeface="Times New Roman"/>
              </a:rPr>
              <a:t>-2006</a:t>
            </a:r>
          </a:p>
          <a:p>
            <a:pPr marL="0" lvl="0" indent="0" algn="just">
              <a:spcAft>
                <a:spcPts val="0"/>
              </a:spcAft>
              <a:buNone/>
              <a:tabLst>
                <a:tab pos="270510" algn="l"/>
              </a:tabLst>
            </a:pPr>
            <a:r>
              <a:rPr lang="ru-RU" sz="1000" dirty="0" smtClean="0">
                <a:ea typeface="Times New Roman"/>
              </a:rPr>
              <a:t>2. </a:t>
            </a:r>
            <a:r>
              <a:rPr lang="ru-RU" sz="1000" dirty="0" err="1" smtClean="0">
                <a:ea typeface="Times New Roman"/>
              </a:rPr>
              <a:t>Вайнкоп</a:t>
            </a:r>
            <a:r>
              <a:rPr lang="ru-RU" sz="1000" dirty="0" smtClean="0">
                <a:ea typeface="Times New Roman"/>
              </a:rPr>
              <a:t> </a:t>
            </a:r>
            <a:r>
              <a:rPr lang="ru-RU" sz="1000" dirty="0">
                <a:ea typeface="Times New Roman"/>
              </a:rPr>
              <a:t>Ю. Краткий биографический словарь композиторов. Л. «Музыка» 1987г.</a:t>
            </a:r>
          </a:p>
          <a:p>
            <a:pPr marL="0" lvl="0" indent="0" algn="just">
              <a:spcAft>
                <a:spcPts val="0"/>
              </a:spcAft>
              <a:buNone/>
              <a:tabLst>
                <a:tab pos="270510" algn="l"/>
              </a:tabLst>
            </a:pPr>
            <a:r>
              <a:rPr lang="ru-RU" sz="1000" dirty="0" smtClean="0">
                <a:ea typeface="Times New Roman"/>
              </a:rPr>
              <a:t>3. Даль </a:t>
            </a:r>
            <a:r>
              <a:rPr lang="ru-RU" sz="1000" dirty="0">
                <a:ea typeface="Times New Roman"/>
              </a:rPr>
              <a:t>В. Пословицы и поговорки русского народа. </a:t>
            </a:r>
          </a:p>
          <a:p>
            <a:pPr marL="0" lvl="0" indent="0" algn="just">
              <a:spcAft>
                <a:spcPts val="0"/>
              </a:spcAft>
              <a:buNone/>
              <a:tabLst>
                <a:tab pos="270510" algn="l"/>
              </a:tabLst>
            </a:pPr>
            <a:r>
              <a:rPr lang="ru-RU" sz="1000" dirty="0" smtClean="0">
                <a:ea typeface="Times New Roman"/>
              </a:rPr>
              <a:t>4. Единая </a:t>
            </a:r>
            <a:r>
              <a:rPr lang="ru-RU" sz="1000" dirty="0">
                <a:ea typeface="Times New Roman"/>
              </a:rPr>
              <a:t>коллекция цифровых образовательных ресурсов. </a:t>
            </a:r>
            <a:r>
              <a:rPr lang="ru-RU" sz="1000" dirty="0" smtClean="0">
                <a:ea typeface="Times New Roman"/>
              </a:rPr>
              <a:t>Музыка , изобразительное искусство </a:t>
            </a:r>
            <a:r>
              <a:rPr lang="en-US" sz="1000" u="sng" spc="-70" dirty="0" smtClean="0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http</a:t>
            </a:r>
            <a:r>
              <a:rPr lang="ru-RU" sz="1000" u="sng" spc="-70" dirty="0">
                <a:solidFill>
                  <a:srgbClr val="0000FF"/>
                </a:solidFill>
                <a:ea typeface="Times New Roman"/>
                <a:hlinkClick r:id="rId2"/>
              </a:rPr>
              <a:t>://</a:t>
            </a:r>
            <a:r>
              <a:rPr lang="en-US" sz="1000" u="sng" spc="-70" dirty="0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school</a:t>
            </a:r>
            <a:r>
              <a:rPr lang="ru-RU" sz="1000" u="sng" spc="-70" dirty="0">
                <a:solidFill>
                  <a:srgbClr val="0000FF"/>
                </a:solidFill>
                <a:ea typeface="Times New Roman"/>
                <a:hlinkClick r:id="rId2"/>
              </a:rPr>
              <a:t>-</a:t>
            </a:r>
            <a:r>
              <a:rPr lang="en-US" sz="1000" u="sng" spc="-70" dirty="0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collection</a:t>
            </a:r>
            <a:r>
              <a:rPr lang="ru-RU" sz="1000" u="sng" spc="-70" dirty="0">
                <a:solidFill>
                  <a:srgbClr val="0000FF"/>
                </a:solidFill>
                <a:ea typeface="Times New Roman"/>
                <a:hlinkClick r:id="rId2"/>
              </a:rPr>
              <a:t>.</a:t>
            </a:r>
            <a:r>
              <a:rPr lang="en-US" sz="1000" u="sng" spc="-70" dirty="0" err="1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edu</a:t>
            </a:r>
            <a:r>
              <a:rPr lang="ru-RU" sz="1000" u="sng" spc="-70" dirty="0">
                <a:solidFill>
                  <a:srgbClr val="0000FF"/>
                </a:solidFill>
                <a:ea typeface="Times New Roman"/>
                <a:hlinkClick r:id="rId2"/>
              </a:rPr>
              <a:t>.</a:t>
            </a:r>
            <a:r>
              <a:rPr lang="en-US" sz="1000" u="sng" spc="-70" dirty="0" err="1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ru</a:t>
            </a:r>
            <a:endParaRPr lang="ru-RU" sz="1000" dirty="0">
              <a:ea typeface="Times New Roman"/>
            </a:endParaRP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b="1" dirty="0">
                <a:ea typeface="Times New Roman"/>
              </a:rPr>
              <a:t>Иллюстрации:</a:t>
            </a:r>
            <a:endParaRPr lang="ru-RU" sz="1000" dirty="0">
              <a:ea typeface="Times New Roman"/>
            </a:endParaRP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3"/>
              </a:rPr>
              <a:t>Баян</a:t>
            </a:r>
            <a:r>
              <a:rPr lang="ru-RU" sz="1000" dirty="0">
                <a:solidFill>
                  <a:srgbClr val="000000"/>
                </a:solidFill>
                <a:ea typeface="Times New Roman"/>
              </a:rPr>
              <a:t> (N 123453)</a:t>
            </a:r>
            <a:endParaRPr lang="ru-RU" sz="1000" dirty="0">
              <a:ea typeface="Times New Roman"/>
            </a:endParaRP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4"/>
              </a:rPr>
              <a:t>Бой скифов со славянами</a:t>
            </a:r>
            <a:r>
              <a:rPr lang="ru-RU" sz="1000" dirty="0">
                <a:solidFill>
                  <a:srgbClr val="000000"/>
                </a:solidFill>
                <a:ea typeface="Times New Roman"/>
              </a:rPr>
              <a:t> (N 123343)</a:t>
            </a:r>
            <a:endParaRPr lang="ru-RU" sz="1000" dirty="0">
              <a:ea typeface="Times New Roman"/>
            </a:endParaRP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 err="1">
                <a:solidFill>
                  <a:srgbClr val="0000FF"/>
                </a:solidFill>
                <a:ea typeface="Times New Roman"/>
                <a:hlinkClick r:id="rId5"/>
              </a:rPr>
              <a:t>Шипка-Шейново</a:t>
            </a:r>
            <a:r>
              <a:rPr lang="ru-RU" sz="1000" u="sng" dirty="0">
                <a:solidFill>
                  <a:srgbClr val="0000FF"/>
                </a:solidFill>
                <a:ea typeface="Times New Roman"/>
                <a:hlinkClick r:id="rId5"/>
              </a:rPr>
              <a:t> (Скобелев под </a:t>
            </a:r>
            <a:r>
              <a:rPr lang="ru-RU" sz="1000" u="sng" dirty="0" err="1">
                <a:solidFill>
                  <a:srgbClr val="0000FF"/>
                </a:solidFill>
                <a:ea typeface="Times New Roman"/>
                <a:hlinkClick r:id="rId5"/>
              </a:rPr>
              <a:t>Шипкой</a:t>
            </a:r>
            <a:r>
              <a:rPr lang="ru-RU" sz="1000" u="sng" dirty="0">
                <a:solidFill>
                  <a:srgbClr val="0000FF"/>
                </a:solidFill>
                <a:ea typeface="Times New Roman"/>
                <a:hlinkClick r:id="rId5"/>
              </a:rPr>
              <a:t>)</a:t>
            </a:r>
            <a:r>
              <a:rPr lang="ru-RU" sz="1000" dirty="0">
                <a:solidFill>
                  <a:srgbClr val="000000"/>
                </a:solidFill>
                <a:ea typeface="Times New Roman"/>
              </a:rPr>
              <a:t> (N 123373)</a:t>
            </a:r>
            <a:endParaRPr lang="ru-RU" sz="1000" dirty="0">
              <a:ea typeface="Times New Roman"/>
            </a:endParaRP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6"/>
              </a:rPr>
              <a:t>Богатырь</a:t>
            </a:r>
            <a:r>
              <a:rPr lang="ru-RU" sz="1000" dirty="0">
                <a:solidFill>
                  <a:srgbClr val="000000"/>
                </a:solidFill>
                <a:ea typeface="Times New Roman"/>
              </a:rPr>
              <a:t> (N 123455)</a:t>
            </a:r>
            <a:endParaRPr lang="ru-RU" sz="1000" dirty="0">
              <a:ea typeface="Times New Roman"/>
            </a:endParaRP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7"/>
              </a:rPr>
              <a:t>Радуга</a:t>
            </a:r>
            <a:r>
              <a:rPr lang="ru-RU" sz="1000" dirty="0">
                <a:solidFill>
                  <a:srgbClr val="000000"/>
                </a:solidFill>
                <a:ea typeface="Times New Roman"/>
              </a:rPr>
              <a:t> (N 160099)</a:t>
            </a:r>
            <a:endParaRPr lang="ru-RU" sz="1000" dirty="0">
              <a:ea typeface="Times New Roman"/>
            </a:endParaRP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8"/>
              </a:rPr>
              <a:t>Золотая осень. Слободка</a:t>
            </a:r>
            <a:r>
              <a:rPr lang="ru-RU" sz="1000" dirty="0">
                <a:solidFill>
                  <a:srgbClr val="000000"/>
                </a:solidFill>
                <a:ea typeface="Times New Roman"/>
              </a:rPr>
              <a:t> (N 123313)</a:t>
            </a:r>
            <a:endParaRPr lang="ru-RU" sz="1000" dirty="0">
              <a:ea typeface="Times New Roman"/>
            </a:endParaRP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9"/>
              </a:rPr>
              <a:t>Сумерки. Луна</a:t>
            </a:r>
            <a:r>
              <a:rPr lang="ru-RU" sz="1000" dirty="0">
                <a:solidFill>
                  <a:srgbClr val="000000"/>
                </a:solidFill>
                <a:ea typeface="Times New Roman"/>
              </a:rPr>
              <a:t> (N 160133)</a:t>
            </a:r>
            <a:endParaRPr lang="ru-RU" sz="1000" dirty="0">
              <a:ea typeface="Times New Roman"/>
            </a:endParaRP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10"/>
              </a:rPr>
              <a:t>Озеро</a:t>
            </a:r>
            <a:r>
              <a:rPr lang="ru-RU" sz="1000" dirty="0">
                <a:solidFill>
                  <a:srgbClr val="000000"/>
                </a:solidFill>
                <a:ea typeface="Times New Roman"/>
              </a:rPr>
              <a:t> (N 123360)</a:t>
            </a:r>
            <a:endParaRPr lang="ru-RU" sz="1000" dirty="0">
              <a:ea typeface="Times New Roman"/>
            </a:endParaRP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11"/>
              </a:rPr>
              <a:t>Заросший пруд</a:t>
            </a:r>
            <a:r>
              <a:rPr lang="ru-RU" sz="1000" dirty="0">
                <a:solidFill>
                  <a:srgbClr val="000000"/>
                </a:solidFill>
                <a:ea typeface="Times New Roman"/>
              </a:rPr>
              <a:t> (N 123349)</a:t>
            </a:r>
            <a:endParaRPr lang="ru-RU" sz="1000" dirty="0">
              <a:ea typeface="Times New Roman"/>
            </a:endParaRP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12"/>
              </a:rPr>
              <a:t>Ранняя весна</a:t>
            </a:r>
            <a:r>
              <a:rPr lang="ru-RU" sz="1000" dirty="0">
                <a:ea typeface="Times New Roman"/>
              </a:rPr>
              <a:t> (N 123345)</a:t>
            </a: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13"/>
              </a:rPr>
              <a:t>Страдная пора (Косцы)</a:t>
            </a:r>
            <a:r>
              <a:rPr lang="ru-RU" sz="1000" dirty="0">
                <a:ea typeface="Times New Roman"/>
              </a:rPr>
              <a:t> (N 123359)</a:t>
            </a: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14"/>
              </a:rPr>
              <a:t>Радуга</a:t>
            </a:r>
            <a:r>
              <a:rPr lang="ru-RU" sz="1000" dirty="0">
                <a:ea typeface="Times New Roman"/>
              </a:rPr>
              <a:t> (N 159988)</a:t>
            </a: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15"/>
              </a:rPr>
              <a:t>Переход Суворова через Альпы в 1799 году</a:t>
            </a:r>
            <a:r>
              <a:rPr lang="ru-RU" sz="1000" dirty="0">
                <a:ea typeface="Times New Roman"/>
              </a:rPr>
              <a:t> (N 123449)</a:t>
            </a: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16"/>
              </a:rPr>
              <a:t>Покорение Сибири Ермаком</a:t>
            </a:r>
            <a:r>
              <a:rPr lang="ru-RU" sz="1000" dirty="0">
                <a:ea typeface="Times New Roman"/>
              </a:rPr>
              <a:t> (N 123342)</a:t>
            </a: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17"/>
              </a:rPr>
              <a:t>Дубы</a:t>
            </a:r>
            <a:r>
              <a:rPr lang="ru-RU" sz="1000" dirty="0">
                <a:ea typeface="Times New Roman"/>
              </a:rPr>
              <a:t> (N 160204)</a:t>
            </a: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18"/>
              </a:rPr>
              <a:t>Корабельная роща</a:t>
            </a:r>
            <a:r>
              <a:rPr lang="ru-RU" sz="1000" dirty="0">
                <a:ea typeface="Times New Roman"/>
              </a:rPr>
              <a:t> (N 123318)</a:t>
            </a: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6"/>
              </a:rPr>
              <a:t>Богатырь</a:t>
            </a:r>
            <a:r>
              <a:rPr lang="ru-RU" sz="1000" dirty="0">
                <a:solidFill>
                  <a:srgbClr val="000000"/>
                </a:solidFill>
                <a:ea typeface="Times New Roman"/>
              </a:rPr>
              <a:t> (N 123455)</a:t>
            </a:r>
            <a:endParaRPr lang="ru-RU" sz="1000" dirty="0">
              <a:ea typeface="Times New Roman"/>
            </a:endParaRP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15"/>
              </a:rPr>
              <a:t>Переход Суворова через Альпы в 1799 году</a:t>
            </a:r>
            <a:r>
              <a:rPr lang="ru-RU" sz="1000" dirty="0">
                <a:ea typeface="Times New Roman"/>
              </a:rPr>
              <a:t> (N 123449)</a:t>
            </a: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19"/>
              </a:rPr>
              <a:t>Александр Невский</a:t>
            </a:r>
            <a:r>
              <a:rPr lang="ru-RU" sz="1000" dirty="0">
                <a:ea typeface="Times New Roman"/>
              </a:rPr>
              <a:t> (N 112721)</a:t>
            </a: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20"/>
              </a:rPr>
              <a:t>Шлем "шапка </a:t>
            </a:r>
            <a:r>
              <a:rPr lang="ru-RU" sz="1000" u="sng" dirty="0" err="1">
                <a:solidFill>
                  <a:srgbClr val="0000FF"/>
                </a:solidFill>
                <a:ea typeface="Times New Roman"/>
                <a:hlinkClick r:id="rId20"/>
              </a:rPr>
              <a:t>ерихонская</a:t>
            </a:r>
            <a:r>
              <a:rPr lang="ru-RU" sz="1000" u="sng" dirty="0">
                <a:solidFill>
                  <a:srgbClr val="0000FF"/>
                </a:solidFill>
                <a:ea typeface="Times New Roman"/>
                <a:hlinkClick r:id="rId20"/>
              </a:rPr>
              <a:t>". (По ранее бытовавшей легенде - "Шлем великого князя Александра Невского")</a:t>
            </a:r>
            <a:r>
              <a:rPr lang="ru-RU" sz="1000" dirty="0">
                <a:ea typeface="Times New Roman"/>
              </a:rPr>
              <a:t> (N 178128)</a:t>
            </a: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21"/>
              </a:rPr>
              <a:t>Портрет А.П. Бородина</a:t>
            </a:r>
            <a:r>
              <a:rPr lang="ru-RU" sz="1000" dirty="0">
                <a:ea typeface="Times New Roman"/>
              </a:rPr>
              <a:t> (N 160106)</a:t>
            </a:r>
          </a:p>
          <a:p>
            <a:pPr marL="137160" indent="0" algn="just">
              <a:spcAft>
                <a:spcPts val="0"/>
              </a:spcAft>
              <a:buNone/>
            </a:pPr>
            <a:r>
              <a:rPr lang="ru-RU" sz="1000" u="sng" dirty="0">
                <a:solidFill>
                  <a:srgbClr val="0000FF"/>
                </a:solidFill>
                <a:ea typeface="Times New Roman"/>
                <a:hlinkClick r:id="rId22"/>
              </a:rPr>
              <a:t>Богатыри</a:t>
            </a:r>
            <a:r>
              <a:rPr lang="ru-RU" sz="1000" dirty="0">
                <a:ea typeface="Times New Roman"/>
              </a:rPr>
              <a:t> (N 109745)</a:t>
            </a:r>
          </a:p>
          <a:p>
            <a:pPr marL="137160" indent="0" algn="just">
              <a:spcAft>
                <a:spcPts val="0"/>
              </a:spcAft>
              <a:buNone/>
            </a:pPr>
            <a:endParaRPr lang="ru-RU" sz="1000" dirty="0">
              <a:ea typeface="Times New Roman"/>
            </a:endParaRPr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xmlns="" val="338673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19256" cy="5760680"/>
          </a:xfrm>
        </p:spPr>
        <p:txBody>
          <a:bodyPr>
            <a:noAutofit/>
          </a:bodyPr>
          <a:lstStyle/>
          <a:p>
            <a:pPr marL="137160" lvl="0" indent="0" algn="just">
              <a:buClr>
                <a:prstClr val="black">
                  <a:shade val="95000"/>
                </a:prstClr>
              </a:buClr>
              <a:buNone/>
            </a:pPr>
            <a:r>
              <a:rPr lang="ru-RU" sz="1200" b="1" dirty="0" err="1">
                <a:solidFill>
                  <a:prstClr val="black"/>
                </a:solidFill>
                <a:ea typeface="Times New Roman"/>
              </a:rPr>
              <a:t>Аудиофрагмент</a:t>
            </a:r>
            <a:r>
              <a:rPr lang="ru-RU" sz="1200" b="1" dirty="0">
                <a:solidFill>
                  <a:prstClr val="black"/>
                </a:solidFill>
                <a:ea typeface="Times New Roman"/>
              </a:rPr>
              <a:t>: </a:t>
            </a:r>
            <a:endParaRPr lang="ru-RU" sz="1200" dirty="0">
              <a:solidFill>
                <a:prstClr val="black"/>
              </a:solidFill>
              <a:ea typeface="Times New Roman"/>
            </a:endParaRPr>
          </a:p>
          <a:p>
            <a:pPr marL="137160" lvl="0" indent="0" algn="just">
              <a:buClr>
                <a:prstClr val="black">
                  <a:shade val="95000"/>
                </a:prstClr>
              </a:buClr>
              <a:buNone/>
            </a:pPr>
            <a:r>
              <a:rPr lang="ru-RU" sz="1200" u="sng" dirty="0">
                <a:solidFill>
                  <a:srgbClr val="0000FF"/>
                </a:solidFill>
                <a:ea typeface="Times New Roman"/>
                <a:hlinkClick r:id="rId2"/>
              </a:rPr>
              <a:t>С. Прокофьев. Сюита "Александр Невский"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(N 168217)</a:t>
            </a:r>
          </a:p>
          <a:p>
            <a:pPr marL="137160" lvl="0" indent="0" algn="just">
              <a:buClr>
                <a:prstClr val="black">
                  <a:shade val="95000"/>
                </a:prstClr>
              </a:buClr>
              <a:buNone/>
            </a:pPr>
            <a:r>
              <a:rPr lang="ru-RU" sz="1200" u="sng" dirty="0">
                <a:solidFill>
                  <a:srgbClr val="0000FF"/>
                </a:solidFill>
                <a:ea typeface="Times New Roman"/>
                <a:hlinkClick r:id="rId3"/>
              </a:rPr>
              <a:t>Симфония N 2 си минор "Богатырская". </a:t>
            </a:r>
            <a:r>
              <a:rPr lang="ru-RU" sz="1200" u="sng" dirty="0" err="1">
                <a:solidFill>
                  <a:srgbClr val="0000FF"/>
                </a:solidFill>
                <a:ea typeface="Times New Roman"/>
                <a:hlinkClick r:id="rId3"/>
              </a:rPr>
              <a:t>Allegro</a:t>
            </a:r>
            <a:r>
              <a:rPr lang="ru-RU" sz="1200" u="sng" dirty="0">
                <a:solidFill>
                  <a:srgbClr val="0000FF"/>
                </a:solidFill>
                <a:ea typeface="Times New Roman"/>
                <a:hlinkClick r:id="rId3"/>
              </a:rPr>
              <a:t> 9.05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(N 21347)</a:t>
            </a:r>
          </a:p>
          <a:p>
            <a:pPr marL="137160" lvl="0" indent="0" algn="just">
              <a:buClr>
                <a:prstClr val="black">
                  <a:shade val="95000"/>
                </a:prstClr>
              </a:buClr>
              <a:buNone/>
            </a:pPr>
            <a:r>
              <a:rPr lang="ru-RU" sz="1200" b="1" dirty="0">
                <a:solidFill>
                  <a:prstClr val="black"/>
                </a:solidFill>
                <a:ea typeface="Times New Roman"/>
              </a:rPr>
              <a:t>Гипертекст с иллюстрациями:</a:t>
            </a:r>
            <a:endParaRPr lang="ru-RU" sz="1200" dirty="0">
              <a:solidFill>
                <a:prstClr val="black"/>
              </a:solidFill>
              <a:ea typeface="Times New Roman"/>
            </a:endParaRPr>
          </a:p>
          <a:p>
            <a:pPr marL="137160" lvl="0" indent="0" algn="just">
              <a:buClr>
                <a:prstClr val="black">
                  <a:shade val="95000"/>
                </a:prstClr>
              </a:buClr>
              <a:buNone/>
            </a:pPr>
            <a:r>
              <a:rPr lang="ru-RU" sz="1200" u="sng" dirty="0">
                <a:solidFill>
                  <a:srgbClr val="0000FF"/>
                </a:solidFill>
                <a:ea typeface="Times New Roman"/>
                <a:hlinkClick r:id="rId4"/>
              </a:rPr>
              <a:t>Корин Павел Дмитриевич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(N 146536)</a:t>
            </a:r>
          </a:p>
          <a:p>
            <a:pPr marL="137160" lvl="0" indent="0" algn="just">
              <a:buClr>
                <a:prstClr val="black">
                  <a:shade val="95000"/>
                </a:prstClr>
              </a:buClr>
              <a:buNone/>
            </a:pPr>
            <a:r>
              <a:rPr lang="ru-RU" sz="1200" b="1" dirty="0">
                <a:solidFill>
                  <a:prstClr val="black"/>
                </a:solidFill>
                <a:ea typeface="Times New Roman"/>
              </a:rPr>
              <a:t>Видеофрагмент:</a:t>
            </a:r>
            <a:endParaRPr lang="ru-RU" sz="1200" dirty="0">
              <a:solidFill>
                <a:prstClr val="black"/>
              </a:solidFill>
              <a:ea typeface="Times New Roman"/>
            </a:endParaRPr>
          </a:p>
          <a:p>
            <a:pPr marL="137160" lvl="0" indent="0" algn="just">
              <a:buClr>
                <a:prstClr val="black">
                  <a:shade val="95000"/>
                </a:prstClr>
              </a:buClr>
              <a:buNone/>
            </a:pPr>
            <a:r>
              <a:rPr lang="ru-RU" sz="1200" u="sng" dirty="0">
                <a:solidFill>
                  <a:srgbClr val="0000FF"/>
                </a:solidFill>
                <a:ea typeface="Times New Roman"/>
                <a:hlinkClick r:id="rId5"/>
              </a:rPr>
              <a:t>из к/ф "Александр Невский"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(N 165104)</a:t>
            </a:r>
          </a:p>
          <a:p>
            <a:pPr marL="137160" lvl="0" indent="0" algn="just">
              <a:buClr>
                <a:prstClr val="black">
                  <a:shade val="95000"/>
                </a:prstClr>
              </a:buClr>
              <a:buNone/>
            </a:pPr>
            <a:r>
              <a:rPr lang="ru-RU" sz="1200" b="1" dirty="0">
                <a:solidFill>
                  <a:srgbClr val="17365D"/>
                </a:solidFill>
                <a:ea typeface="Times New Roman"/>
              </a:rPr>
              <a:t>Текст/Текст с иллюстрациями</a:t>
            </a:r>
            <a:endParaRPr lang="ru-RU" sz="1200" dirty="0">
              <a:solidFill>
                <a:prstClr val="black"/>
              </a:solidFill>
              <a:ea typeface="Times New Roman"/>
            </a:endParaRPr>
          </a:p>
          <a:p>
            <a:pPr marL="137160" lvl="0" indent="0" algn="just">
              <a:buClr>
                <a:prstClr val="black">
                  <a:shade val="95000"/>
                </a:prstClr>
              </a:buClr>
              <a:buNone/>
            </a:pPr>
            <a:r>
              <a:rPr lang="ru-RU" sz="1200" u="sng" dirty="0">
                <a:solidFill>
                  <a:srgbClr val="0000FF"/>
                </a:solidFill>
                <a:ea typeface="Times New Roman"/>
                <a:hlinkClick r:id="rId6"/>
              </a:rPr>
              <a:t>Бородин А.П. Биография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(N 22759)</a:t>
            </a:r>
          </a:p>
          <a:p>
            <a:pPr marL="137160" lvl="0" indent="0" algn="just">
              <a:buClr>
                <a:prstClr val="black">
                  <a:shade val="95000"/>
                </a:prstClr>
              </a:buClr>
              <a:buNone/>
            </a:pPr>
            <a:r>
              <a:rPr lang="ru-RU" sz="1200" u="sng" dirty="0">
                <a:solidFill>
                  <a:srgbClr val="0000FF"/>
                </a:solidFill>
                <a:ea typeface="Times New Roman"/>
                <a:hlinkClick r:id="rId7"/>
              </a:rPr>
              <a:t>"Богатырская" А. Бородин. Ноты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(N 206888)</a:t>
            </a:r>
          </a:p>
          <a:p>
            <a:pPr marL="137160" lvl="0" indent="0" algn="just">
              <a:buClr>
                <a:prstClr val="black">
                  <a:shade val="95000"/>
                </a:prstClr>
              </a:buClr>
              <a:buNone/>
            </a:pPr>
            <a:r>
              <a:rPr lang="ru-RU" sz="1200" u="sng" dirty="0">
                <a:solidFill>
                  <a:srgbClr val="0000FF"/>
                </a:solidFill>
                <a:ea typeface="Times New Roman"/>
                <a:hlinkClick r:id="rId8"/>
              </a:rPr>
              <a:t>Жуков Георгий Константинович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(N 142365)</a:t>
            </a:r>
          </a:p>
          <a:p>
            <a:pPr marL="137160" lvl="0" indent="0" algn="just">
              <a:buClr>
                <a:prstClr val="black">
                  <a:shade val="95000"/>
                </a:prstClr>
              </a:buClr>
              <a:buNone/>
            </a:pPr>
            <a:r>
              <a:rPr lang="ru-RU" sz="1200" b="1" dirty="0" err="1">
                <a:solidFill>
                  <a:prstClr val="black"/>
                </a:solidFill>
                <a:ea typeface="Times New Roman"/>
              </a:rPr>
              <a:t>Видеотренажер</a:t>
            </a:r>
            <a:r>
              <a:rPr lang="ru-RU" sz="1200" b="1" dirty="0">
                <a:solidFill>
                  <a:prstClr val="black"/>
                </a:solidFill>
                <a:ea typeface="Times New Roman"/>
              </a:rPr>
              <a:t>:	</a:t>
            </a:r>
            <a:endParaRPr lang="ru-RU" sz="1200" dirty="0">
              <a:solidFill>
                <a:prstClr val="black"/>
              </a:solidFill>
              <a:ea typeface="Times New Roman"/>
            </a:endParaRPr>
          </a:p>
          <a:p>
            <a:pPr marL="137160" lvl="0" indent="0" algn="just">
              <a:buClr>
                <a:prstClr val="black">
                  <a:shade val="95000"/>
                </a:prstClr>
              </a:buClr>
              <a:buNone/>
            </a:pPr>
            <a:r>
              <a:rPr lang="ru-RU" sz="1200" u="sng" dirty="0">
                <a:solidFill>
                  <a:srgbClr val="0000FF"/>
                </a:solidFill>
                <a:ea typeface="Times New Roman"/>
                <a:hlinkClick r:id="rId9"/>
              </a:rPr>
              <a:t>"Богатырская" А. Бородин. </a:t>
            </a:r>
            <a:r>
              <a:rPr lang="ru-RU" sz="1200" u="sng" dirty="0" err="1">
                <a:solidFill>
                  <a:srgbClr val="0000FF"/>
                </a:solidFill>
                <a:ea typeface="Times New Roman"/>
                <a:hlinkClick r:id="rId9"/>
              </a:rPr>
              <a:t>Видеотренажёр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(N 206213)</a:t>
            </a:r>
          </a:p>
          <a:p>
            <a:pPr marL="0" lvl="0" indent="0" algn="just">
              <a:buClr>
                <a:prstClr val="black">
                  <a:shade val="95000"/>
                </a:prstClr>
              </a:buClr>
              <a:buNone/>
              <a:tabLst>
                <a:tab pos="180340" algn="l"/>
              </a:tabLst>
            </a:pPr>
            <a:r>
              <a:rPr lang="ru-RU" sz="1200" dirty="0" smtClean="0">
                <a:solidFill>
                  <a:prstClr val="black"/>
                </a:solidFill>
                <a:ea typeface="Times New Roman"/>
              </a:rPr>
              <a:t>    5. </a:t>
            </a:r>
            <a:r>
              <a:rPr lang="ru-RU" sz="1200" dirty="0" err="1" smtClean="0">
                <a:solidFill>
                  <a:prstClr val="black"/>
                </a:solidFill>
                <a:ea typeface="Times New Roman"/>
              </a:rPr>
              <a:t>Пузицкий</a:t>
            </a:r>
            <a:r>
              <a:rPr lang="ru-RU" sz="1200" dirty="0" smtClean="0">
                <a:solidFill>
                  <a:prstClr val="black"/>
                </a:solidFill>
                <a:ea typeface="Times New Roman"/>
              </a:rPr>
              <a:t> 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В. Родная история. Саратов «Детская книга» </a:t>
            </a:r>
            <a:r>
              <a:rPr lang="ru-RU" sz="1200" dirty="0" smtClean="0">
                <a:solidFill>
                  <a:prstClr val="black"/>
                </a:solidFill>
                <a:ea typeface="Times New Roman"/>
              </a:rPr>
              <a:t>1994г.</a:t>
            </a:r>
          </a:p>
          <a:p>
            <a:pPr marL="0" lvl="0" indent="0" algn="just">
              <a:buClr>
                <a:prstClr val="black">
                  <a:shade val="95000"/>
                </a:prstClr>
              </a:buClr>
              <a:buNone/>
              <a:tabLst>
                <a:tab pos="180340" algn="l"/>
              </a:tabLst>
            </a:pPr>
            <a:r>
              <a:rPr lang="ru-RU" sz="1200" dirty="0" smtClean="0">
                <a:solidFill>
                  <a:prstClr val="black"/>
                </a:solidFill>
                <a:ea typeface="Times New Roman"/>
              </a:rPr>
              <a:t>    6. Сергеева 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Г., Критская Е. Музыка. Учебник для 5-го класса. М-2003г.</a:t>
            </a:r>
          </a:p>
          <a:p>
            <a:pPr marL="0" lvl="0" indent="0" algn="just">
              <a:buClr>
                <a:prstClr val="black">
                  <a:shade val="95000"/>
                </a:prstClr>
              </a:buClr>
              <a:buNone/>
              <a:tabLst>
                <a:tab pos="180340" algn="l"/>
              </a:tabLst>
            </a:pPr>
            <a:r>
              <a:rPr lang="ru-RU" sz="1200" dirty="0" smtClean="0">
                <a:solidFill>
                  <a:prstClr val="black"/>
                </a:solidFill>
                <a:ea typeface="Times New Roman"/>
              </a:rPr>
              <a:t>    7. Слово 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о музыке. Хрестоматия М-1990г.</a:t>
            </a:r>
          </a:p>
          <a:p>
            <a:pPr marL="0" lvl="0" indent="0" algn="just">
              <a:buClr>
                <a:prstClr val="black">
                  <a:shade val="95000"/>
                </a:prstClr>
              </a:buClr>
              <a:buNone/>
              <a:tabLst>
                <a:tab pos="180340" algn="l"/>
              </a:tabLst>
            </a:pPr>
            <a:r>
              <a:rPr lang="ru-RU" sz="1200" dirty="0" smtClean="0">
                <a:solidFill>
                  <a:prstClr val="black"/>
                </a:solidFill>
                <a:ea typeface="Times New Roman"/>
              </a:rPr>
              <a:t>     8. Терехов 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В. Александр Невский. М-1990г.</a:t>
            </a:r>
          </a:p>
          <a:p>
            <a:pPr marL="137160" lvl="0" indent="0" algn="just">
              <a:buClr>
                <a:prstClr val="black">
                  <a:shade val="95000"/>
                </a:prstClr>
              </a:buClr>
              <a:buNone/>
            </a:pPr>
            <a:r>
              <a:rPr lang="ru-RU" sz="1200" dirty="0" smtClean="0">
                <a:solidFill>
                  <a:prstClr val="black"/>
                </a:solidFill>
                <a:ea typeface="Times New Roman"/>
              </a:rPr>
              <a:t> 9.Википедия </a:t>
            </a:r>
            <a:r>
              <a:rPr lang="ru-RU" sz="1200" u="sng" dirty="0">
                <a:solidFill>
                  <a:srgbClr val="0000FF"/>
                </a:solidFill>
                <a:ea typeface="Times New Roman"/>
                <a:hlinkClick r:id="rId10"/>
              </a:rPr>
              <a:t>http://ru.wikipedia.org/wiki/%D0%A1%D1%8B%D0%BD_%D0%BF%D0%BE%D0%BB%D0%BA%D0%B0</a:t>
            </a:r>
            <a:endParaRPr lang="ru-RU" sz="1200" dirty="0">
              <a:solidFill>
                <a:prstClr val="black"/>
              </a:solidFill>
              <a:ea typeface="Times New Roman"/>
            </a:endParaRPr>
          </a:p>
          <a:p>
            <a:pPr marL="137160" lvl="0" indent="0">
              <a:buClr>
                <a:prstClr val="black">
                  <a:shade val="95000"/>
                </a:prstClr>
              </a:buClr>
              <a:buNone/>
            </a:pPr>
            <a:r>
              <a:rPr lang="ru-RU" sz="1200" dirty="0">
                <a:solidFill>
                  <a:prstClr val="black"/>
                </a:solidFill>
                <a:ea typeface="Times New Roman"/>
              </a:rPr>
              <a:t>10.Сыны  полков </a:t>
            </a:r>
            <a:r>
              <a:rPr lang="ru-RU" sz="1200" u="sng" dirty="0">
                <a:solidFill>
                  <a:srgbClr val="0000FF"/>
                </a:solidFill>
                <a:ea typeface="Times New Roman"/>
                <a:hlinkClick r:id="rId11"/>
              </a:rPr>
              <a:t>http://images.yandex.ru/yandsearch?p=1&amp;text=%D1%81%D1%8B%D0%BD%D1%8B%20%D0%BF%D0%BE%D0%BB%D0%BA%D0%BE%D0%B2&amp;img_url=www.museum.ru%2FimgB.asp%3F51491&amp;rpt=simage</a:t>
            </a:r>
            <a:endParaRPr lang="ru-RU" sz="1200" dirty="0">
              <a:solidFill>
                <a:prstClr val="black"/>
              </a:solidFill>
              <a:ea typeface="Times New Roman"/>
            </a:endParaRPr>
          </a:p>
          <a:p>
            <a:pPr marL="137160" lvl="0" indent="0" algn="just">
              <a:buClr>
                <a:prstClr val="black">
                  <a:shade val="95000"/>
                </a:prstClr>
              </a:buClr>
              <a:buNone/>
            </a:pPr>
            <a:r>
              <a:rPr lang="ru-RU" sz="1200" u="sng" dirty="0">
                <a:solidFill>
                  <a:srgbClr val="0000FF"/>
                </a:solidFill>
                <a:ea typeface="Times New Roman"/>
                <a:hlinkClick r:id="rId12"/>
              </a:rPr>
              <a:t>http://images.yandex.ru/yandsearch?p=33&amp;text=%D1%81%D1%8B%D0%BD%D1%8B%20%D0%BF%D0%BE%D0%BB%D0%BA%D0%BE%D0%B2&amp;img_url=img59.imageshack.us%2Fimg59%2F9159%2F32ch5.jpg&amp;rpt=simage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327696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Методическое сопровождение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smtClean="0"/>
              <a:t>Цель урока</a:t>
            </a:r>
            <a:r>
              <a:rPr lang="ru-RU" dirty="0"/>
              <a:t>: познакомить учащихся с образом защитника Отечества через различные виды искусств. </a:t>
            </a:r>
            <a:endParaRPr lang="ru-RU" dirty="0" smtClean="0"/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816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>
                <a:hlinkClick r:id="rId2" action="ppaction://hlinksldjump"/>
              </a:rPr>
              <a:t>Сложи эпиграф </a:t>
            </a:r>
            <a:r>
              <a:rPr lang="ru-RU" dirty="0" smtClean="0"/>
              <a:t>(</a:t>
            </a:r>
            <a:r>
              <a:rPr lang="ru-RU" dirty="0" smtClean="0">
                <a:hlinkClick r:id="rId3" action="ppaction://hlinksldjump"/>
              </a:rPr>
              <a:t>ответ</a:t>
            </a:r>
            <a:r>
              <a:rPr lang="ru-RU" dirty="0" smtClean="0"/>
              <a:t>)</a:t>
            </a:r>
          </a:p>
          <a:p>
            <a:r>
              <a:rPr lang="ru-RU" dirty="0" smtClean="0">
                <a:hlinkClick r:id="rId4" action="ppaction://hlinksldjump"/>
              </a:rPr>
              <a:t>Актуализация знаний</a:t>
            </a: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Виды искусства</a:t>
            </a:r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Сергей Сергеевич Прокофьев </a:t>
            </a:r>
            <a:endParaRPr lang="ru-RU" dirty="0" smtClean="0"/>
          </a:p>
          <a:p>
            <a:r>
              <a:rPr lang="ru-RU" dirty="0" smtClean="0">
                <a:hlinkClick r:id="rId7" action="ppaction://hlinksldjump"/>
              </a:rPr>
              <a:t>Павел </a:t>
            </a:r>
            <a:r>
              <a:rPr lang="ru-RU" dirty="0">
                <a:hlinkClick r:id="rId7" action="ppaction://hlinksldjump"/>
              </a:rPr>
              <a:t>К</a:t>
            </a:r>
            <a:r>
              <a:rPr lang="ru-RU" dirty="0" smtClean="0">
                <a:hlinkClick r:id="rId7" action="ppaction://hlinksldjump"/>
              </a:rPr>
              <a:t>орин «Александр Невский»</a:t>
            </a: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Сергей Эйзенштейн</a:t>
            </a:r>
            <a:endParaRPr lang="ru-RU" dirty="0" smtClean="0"/>
          </a:p>
          <a:p>
            <a:r>
              <a:rPr lang="ru-RU" dirty="0">
                <a:hlinkClick r:id="rId9" action="ppaction://hlinksldjump"/>
              </a:rPr>
              <a:t>Александр Порфирьевич </a:t>
            </a:r>
            <a:r>
              <a:rPr lang="ru-RU" dirty="0" smtClean="0">
                <a:hlinkClick r:id="rId9" action="ppaction://hlinksldjump"/>
              </a:rPr>
              <a:t>Бородин</a:t>
            </a:r>
            <a:endParaRPr lang="ru-RU" dirty="0" smtClean="0"/>
          </a:p>
          <a:p>
            <a:r>
              <a:rPr lang="ru-RU" dirty="0">
                <a:hlinkClick r:id="rId10" action="ppaction://hlinksldjump"/>
              </a:rPr>
              <a:t>Проблемный </a:t>
            </a:r>
            <a:r>
              <a:rPr lang="ru-RU" dirty="0" smtClean="0">
                <a:hlinkClick r:id="rId10" action="ppaction://hlinksldjump"/>
              </a:rPr>
              <a:t>вопрос</a:t>
            </a:r>
            <a:endParaRPr lang="ru-RU" dirty="0" smtClean="0"/>
          </a:p>
          <a:p>
            <a:r>
              <a:rPr lang="ru-RU" dirty="0" smtClean="0">
                <a:hlinkClick r:id="rId11" action="ppaction://hlinksldjump"/>
              </a:rPr>
              <a:t>Парад Победы 1945 года</a:t>
            </a:r>
            <a:endParaRPr lang="ru-RU" dirty="0" smtClean="0"/>
          </a:p>
          <a:p>
            <a:r>
              <a:rPr lang="ru-RU" dirty="0" smtClean="0">
                <a:hlinkClick r:id="rId12" action="ppaction://hlinksldjump"/>
              </a:rPr>
              <a:t>Сыны полков</a:t>
            </a:r>
            <a:endParaRPr lang="ru-RU" dirty="0" smtClean="0"/>
          </a:p>
          <a:p>
            <a:r>
              <a:rPr lang="ru-RU" dirty="0" smtClean="0">
                <a:hlinkClick r:id="rId13" action="ppaction://hlinksldjump"/>
              </a:rPr>
              <a:t>Проверка знаний</a:t>
            </a:r>
            <a:endParaRPr lang="ru-RU" dirty="0" smtClean="0"/>
          </a:p>
          <a:p>
            <a:r>
              <a:rPr lang="ru-RU" dirty="0" smtClean="0">
                <a:hlinkClick r:id="rId14" action="ppaction://hlinksldjump"/>
              </a:rPr>
              <a:t>Источники информации</a:t>
            </a:r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96618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Сложи эпиграф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916832"/>
            <a:ext cx="1656184" cy="6480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счастье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1916832"/>
            <a:ext cx="1872208" cy="6480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Родине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68144" y="1916832"/>
            <a:ext cx="1944216" cy="6480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чести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2996952"/>
            <a:ext cx="1368152" cy="7200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чем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2996952"/>
            <a:ext cx="1440160" cy="7200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выше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4437112"/>
            <a:ext cx="1584176" cy="7920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нету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4437112"/>
            <a:ext cx="1656184" cy="7920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любимой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56176" y="4437112"/>
            <a:ext cx="1656184" cy="7920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выше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23728" y="5661248"/>
            <a:ext cx="1656184" cy="7200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служить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48064" y="5661248"/>
            <a:ext cx="1692188" cy="7200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нету</a:t>
            </a:r>
            <a:endParaRPr lang="ru-RU" dirty="0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172400" y="6172042"/>
            <a:ext cx="851555" cy="52120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604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Эпиграф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Нету счастья выше, нету чести выше,</a:t>
            </a:r>
          </a:p>
          <a:p>
            <a:pPr marL="0" indent="0" algn="ctr">
              <a:buNone/>
            </a:pPr>
            <a:r>
              <a:rPr lang="ru-RU" dirty="0"/>
              <a:t>Чем любимой Родине служить!</a:t>
            </a:r>
          </a:p>
          <a:p>
            <a:pPr marL="0" indent="0" algn="ctr">
              <a:buNone/>
            </a:pPr>
            <a:r>
              <a:rPr lang="ru-RU" sz="2400" i="1" dirty="0"/>
              <a:t>А.С. </a:t>
            </a:r>
            <a:r>
              <a:rPr lang="ru-RU" sz="2400" i="1" dirty="0" err="1"/>
              <a:t>Ерикеев</a:t>
            </a:r>
            <a:r>
              <a:rPr lang="ru-RU" sz="2400" i="1" dirty="0"/>
              <a:t>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3212975"/>
            <a:ext cx="5580112" cy="3057073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61442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01608" cy="1656184"/>
          </a:xfrm>
        </p:spPr>
        <p:txBody>
          <a:bodyPr>
            <a:noAutofit/>
          </a:bodyPr>
          <a:lstStyle/>
          <a:p>
            <a:r>
              <a:rPr lang="ru-RU" sz="3600" dirty="0" smtClean="0"/>
              <a:t>Музыкальные </a:t>
            </a:r>
            <a:r>
              <a:rPr lang="ru-RU" sz="3600" dirty="0"/>
              <a:t>произведения, </a:t>
            </a:r>
            <a:r>
              <a:rPr lang="ru-RU" sz="3600" dirty="0" smtClean="0"/>
              <a:t>посвященные </a:t>
            </a:r>
            <a:r>
              <a:rPr lang="ru-RU" sz="3600" dirty="0"/>
              <a:t>теме защитников Родины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068960"/>
            <a:ext cx="2174406" cy="3223831"/>
          </a:xfrm>
          <a:ln w="12700"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4523" y="2132856"/>
            <a:ext cx="2267012" cy="3120189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39552" y="213285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ea typeface="Times New Roman"/>
                <a:hlinkClick r:id="rId4"/>
              </a:rPr>
              <a:t>Богатырь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 (N 123455)</a:t>
            </a:r>
            <a:endParaRPr lang="ru-RU" dirty="0"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ea typeface="Times New Roman"/>
                <a:hlinkClick r:id="rId5"/>
              </a:rPr>
              <a:t>Переход Суворова через Альпы в 1799 году</a:t>
            </a:r>
            <a:r>
              <a:rPr lang="ru-RU" dirty="0">
                <a:ea typeface="Times New Roman"/>
              </a:rPr>
              <a:t> (N 123449)</a:t>
            </a:r>
          </a:p>
        </p:txBody>
      </p:sp>
    </p:spTree>
    <p:extLst>
      <p:ext uri="{BB962C8B-B14F-4D97-AF65-F5344CB8AC3E}">
        <p14:creationId xmlns:p14="http://schemas.microsoft.com/office/powerpoint/2010/main" xmlns="" val="249518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432" y="332656"/>
            <a:ext cx="8229600" cy="1143000"/>
          </a:xfrm>
        </p:spPr>
        <p:txBody>
          <a:bodyPr/>
          <a:lstStyle/>
          <a:p>
            <a:r>
              <a:rPr lang="ru-RU" dirty="0" smtClean="0"/>
              <a:t>Виды искусства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340768"/>
            <a:ext cx="7992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ea typeface="Times New Roman"/>
                <a:hlinkClick r:id="rId2"/>
              </a:rPr>
              <a:t>Таблица к уроку «Виды искусства» </a:t>
            </a:r>
            <a:endParaRPr lang="ru-RU" dirty="0">
              <a:ea typeface="Times New Roman"/>
            </a:endParaRPr>
          </a:p>
        </p:txBody>
      </p:sp>
      <p:pic>
        <p:nvPicPr>
          <p:cNvPr id="3075" name="Picture 3" descr="C:\Users\Юзер\Desktop\музы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4"/>
            <a:ext cx="1800200" cy="160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78402"/>
            <a:ext cx="1925687" cy="143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614" y="2195999"/>
            <a:ext cx="2159778" cy="161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69160"/>
            <a:ext cx="1800200" cy="134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29000"/>
            <a:ext cx="18002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767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Сергей Сергеевич Прокофьев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spcBef>
                <a:spcPts val="0"/>
              </a:spcBef>
              <a:buClrTx/>
              <a:buSzTx/>
              <a:buNone/>
            </a:pPr>
            <a:r>
              <a:rPr lang="ru-RU" sz="1800" dirty="0" err="1">
                <a:solidFill>
                  <a:prstClr val="black"/>
                </a:solidFill>
                <a:ea typeface="Times New Roman"/>
              </a:rPr>
              <a:t>Аудиофрагмент</a:t>
            </a:r>
            <a:r>
              <a:rPr lang="ru-RU" sz="1800" dirty="0">
                <a:solidFill>
                  <a:prstClr val="black"/>
                </a:solidFill>
                <a:ea typeface="Times New Roman"/>
              </a:rPr>
              <a:t>: </a:t>
            </a:r>
          </a:p>
          <a:p>
            <a:pPr marL="0" lvl="0" indent="0" algn="just">
              <a:spcBef>
                <a:spcPts val="0"/>
              </a:spcBef>
              <a:buClrTx/>
              <a:buSzTx/>
              <a:buNone/>
            </a:pPr>
            <a:r>
              <a:rPr lang="ru-RU" sz="1800" u="sng" dirty="0">
                <a:solidFill>
                  <a:srgbClr val="0000FF"/>
                </a:solidFill>
                <a:ea typeface="Times New Roman"/>
                <a:hlinkClick r:id="rId3"/>
              </a:rPr>
              <a:t>С. Прокофьев. Сюита "Александр Невский"</a:t>
            </a:r>
            <a:r>
              <a:rPr lang="ru-RU" sz="1800" dirty="0">
                <a:solidFill>
                  <a:prstClr val="black"/>
                </a:solidFill>
                <a:ea typeface="Times New Roman"/>
              </a:rPr>
              <a:t> </a:t>
            </a:r>
            <a:endParaRPr lang="ru-RU" sz="1800" dirty="0" smtClean="0">
              <a:solidFill>
                <a:prstClr val="black"/>
              </a:solidFill>
              <a:ea typeface="Times New Roman"/>
            </a:endParaRPr>
          </a:p>
          <a:p>
            <a:pPr marL="0" lvl="0" indent="0" algn="just">
              <a:spcBef>
                <a:spcPts val="0"/>
              </a:spcBef>
              <a:buClrTx/>
              <a:buSzTx/>
              <a:buNone/>
            </a:pPr>
            <a:r>
              <a:rPr lang="ru-RU" sz="1800" dirty="0" smtClean="0">
                <a:solidFill>
                  <a:prstClr val="black"/>
                </a:solidFill>
                <a:ea typeface="Times New Roman"/>
              </a:rPr>
              <a:t>(</a:t>
            </a:r>
            <a:r>
              <a:rPr lang="ru-RU" sz="1800" dirty="0">
                <a:solidFill>
                  <a:prstClr val="black"/>
                </a:solidFill>
                <a:ea typeface="Times New Roman"/>
              </a:rPr>
              <a:t>N 168217</a:t>
            </a:r>
            <a:r>
              <a:rPr lang="ru-RU" sz="1800" dirty="0" smtClean="0">
                <a:solidFill>
                  <a:prstClr val="black"/>
                </a:solidFill>
                <a:ea typeface="Times New Roman"/>
              </a:rPr>
              <a:t>)</a:t>
            </a:r>
            <a:endParaRPr lang="ru-RU" sz="1800" dirty="0">
              <a:solidFill>
                <a:prstClr val="black"/>
              </a:solidFill>
              <a:ea typeface="Times New Roman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7671" y="1988840"/>
            <a:ext cx="2815514" cy="36724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._Прокофьев_кантата_Александр_Невский_-_Вставайте_люди_русские_(MusVid.net)_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3568" y="3732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665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Павел Корин «Александр Невский»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1" y="1809168"/>
            <a:ext cx="2014719" cy="40595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5489" y="3684330"/>
            <a:ext cx="1966591" cy="25529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4581128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Шлем "шапка </a:t>
            </a:r>
            <a:r>
              <a:rPr lang="ru-RU" sz="1600" dirty="0" err="1"/>
              <a:t>ерихонская</a:t>
            </a:r>
            <a:r>
              <a:rPr lang="ru-RU" sz="1600" dirty="0"/>
              <a:t>". (По ранее бытовавшей легенде - "Шлем великого князя Александра Невского")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4128" y="602128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Павел Корин </a:t>
            </a:r>
          </a:p>
          <a:p>
            <a:pPr algn="ctr"/>
            <a:r>
              <a:rPr lang="ru-RU" dirty="0" smtClean="0"/>
              <a:t>«Александр Невский»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1705271"/>
            <a:ext cx="5184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ea typeface="Times New Roman"/>
              </a:rPr>
              <a:t>Гипертекст с иллюстрациями:</a:t>
            </a:r>
          </a:p>
          <a:p>
            <a:pPr algn="just"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ea typeface="Times New Roman"/>
                <a:hlinkClick r:id="rId4"/>
              </a:rPr>
              <a:t>Корин Павел Дмитриевич</a:t>
            </a:r>
            <a:r>
              <a:rPr lang="ru-RU" dirty="0">
                <a:ea typeface="Times New Roman"/>
              </a:rPr>
              <a:t> (N 146536)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ea typeface="Times New Roman"/>
              </a:rPr>
              <a:t>Иллюстрация:</a:t>
            </a:r>
          </a:p>
          <a:p>
            <a:pPr algn="just"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ea typeface="Times New Roman"/>
                <a:hlinkClick r:id="rId5"/>
              </a:rPr>
              <a:t>Александр Невский</a:t>
            </a:r>
            <a:r>
              <a:rPr lang="ru-RU" dirty="0">
                <a:ea typeface="Times New Roman"/>
              </a:rPr>
              <a:t> (N 112721)</a:t>
            </a:r>
          </a:p>
          <a:p>
            <a:pPr algn="just"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ea typeface="Times New Roman"/>
                <a:hlinkClick r:id="rId6"/>
              </a:rPr>
              <a:t>Шлем "шапка </a:t>
            </a:r>
            <a:r>
              <a:rPr lang="ru-RU" u="sng" dirty="0" err="1">
                <a:solidFill>
                  <a:srgbClr val="0000FF"/>
                </a:solidFill>
                <a:ea typeface="Times New Roman"/>
                <a:hlinkClick r:id="rId6"/>
              </a:rPr>
              <a:t>ерихонская</a:t>
            </a:r>
            <a:r>
              <a:rPr lang="ru-RU" u="sng" dirty="0">
                <a:solidFill>
                  <a:srgbClr val="0000FF"/>
                </a:solidFill>
                <a:ea typeface="Times New Roman"/>
                <a:hlinkClick r:id="rId6"/>
              </a:rPr>
              <a:t>". (По ранее бытовавшей легенде - "Шлем великого князя Александра Невского")</a:t>
            </a:r>
            <a:r>
              <a:rPr lang="ru-RU" dirty="0">
                <a:ea typeface="Times New Roman"/>
              </a:rPr>
              <a:t> (N 178128)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ea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24067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elebr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blipFill rotWithShape="1">
          <a:blip xmlns:r="http://schemas.openxmlformats.org/officeDocument/2006/relationships" r:embed="rId1">
            <a:duotone>
              <a:schemeClr val="phClr">
                <a:tint val="30000"/>
                <a:satMod val="175000"/>
              </a:schemeClr>
              <a:schemeClr val="phClr">
                <a:shade val="50000"/>
                <a:satMod val="115000"/>
              </a:schemeClr>
            </a:duotone>
          </a:blip>
          <a:tile tx="0" ty="0" sx="80000" sy="8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762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7800000"/>
            </a:lightRig>
          </a:scene3d>
          <a:sp3d>
            <a:bevelT w="63500" h="381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313</TotalTime>
  <Words>665</Words>
  <Application>Microsoft Office PowerPoint</Application>
  <PresentationFormat>Экран (4:3)</PresentationFormat>
  <Paragraphs>127</Paragraphs>
  <Slides>17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Апекс</vt:lpstr>
      <vt:lpstr>«О подвигах, о доблести, о славе…»</vt:lpstr>
      <vt:lpstr>Методическое сопровождение</vt:lpstr>
      <vt:lpstr>Содержание</vt:lpstr>
      <vt:lpstr>Сложи эпиграф</vt:lpstr>
      <vt:lpstr>Эпиграф</vt:lpstr>
      <vt:lpstr>Музыкальные произведения, посвященные теме защитников Родины </vt:lpstr>
      <vt:lpstr>Виды искусства</vt:lpstr>
      <vt:lpstr>Сергей Сергеевич Прокофьев</vt:lpstr>
      <vt:lpstr>Павел Корин «Александр Невский»</vt:lpstr>
      <vt:lpstr>Сергей Эйзенштейн</vt:lpstr>
      <vt:lpstr>Александр Порфирьевич  Бородин симфония №2 часть1</vt:lpstr>
      <vt:lpstr> Проблемный вопрос: Что вдохновляет художников, композиторов, исполнителей обращаться к героическим образам и сюжетам прошлого?  </vt:lpstr>
      <vt:lpstr>Парад Победы 24 июня 1945 года</vt:lpstr>
      <vt:lpstr>Сыны полков</vt:lpstr>
      <vt:lpstr>Проверка знаний</vt:lpstr>
      <vt:lpstr>Источники информации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 подвигах, о доблести, о славе…»</dc:title>
  <dc:creator>Юзер</dc:creator>
  <cp:lastModifiedBy>Ученик</cp:lastModifiedBy>
  <cp:revision>29</cp:revision>
  <dcterms:created xsi:type="dcterms:W3CDTF">2012-03-19T05:23:25Z</dcterms:created>
  <dcterms:modified xsi:type="dcterms:W3CDTF">2012-05-25T07:24:49Z</dcterms:modified>
</cp:coreProperties>
</file>